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1"/>
  </p:notesMasterIdLst>
  <p:sldIdLst>
    <p:sldId id="256" r:id="rId2"/>
    <p:sldId id="266" r:id="rId3"/>
    <p:sldId id="26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5407" autoAdjust="0"/>
  </p:normalViewPr>
  <p:slideViewPr>
    <p:cSldViewPr snapToGrid="0">
      <p:cViewPr varScale="1">
        <p:scale>
          <a:sx n="81" d="100"/>
          <a:sy n="81" d="100"/>
        </p:scale>
        <p:origin x="78"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89846-C18E-4915-BCA4-E8D68BF286F3}" type="datetimeFigureOut">
              <a:rPr lang="en-US" smtClean="0"/>
              <a:t>5/23/2020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88EB8A-B353-43EA-8112-C7E60D802B04}" type="slidenum">
              <a:rPr lang="en-US" smtClean="0"/>
              <a:t>‹#›</a:t>
            </a:fld>
            <a:endParaRPr lang="en-US"/>
          </a:p>
        </p:txBody>
      </p:sp>
    </p:spTree>
    <p:extLst>
      <p:ext uri="{BB962C8B-B14F-4D97-AF65-F5344CB8AC3E}">
        <p14:creationId xmlns:p14="http://schemas.microsoft.com/office/powerpoint/2010/main" val="2028374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88EB8A-B353-43EA-8112-C7E60D802B04}" type="slidenum">
              <a:rPr lang="en-US" smtClean="0"/>
              <a:t>1</a:t>
            </a:fld>
            <a:endParaRPr lang="en-US" dirty="0"/>
          </a:p>
        </p:txBody>
      </p:sp>
    </p:spTree>
    <p:extLst>
      <p:ext uri="{BB962C8B-B14F-4D97-AF65-F5344CB8AC3E}">
        <p14:creationId xmlns:p14="http://schemas.microsoft.com/office/powerpoint/2010/main" val="173231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While making an effort to show empathy to the needy people, one of the prosocial behavior that I engaged during the day is </a:t>
            </a:r>
            <a:r>
              <a:rPr lang="en-US" sz="1200" b="1" kern="1200" dirty="0" smtClean="0">
                <a:solidFill>
                  <a:schemeClr val="tx1"/>
                </a:solidFill>
                <a:effectLst/>
                <a:latin typeface="+mn-lt"/>
                <a:ea typeface="+mn-ea"/>
                <a:cs typeface="+mn-cs"/>
              </a:rPr>
              <a:t>moving door to door to visit the less fortunate people (refugees) and giving them hope for the future and showing them sympathy.</a:t>
            </a:r>
            <a:r>
              <a:rPr lang="en-US" sz="1200" kern="1200" dirty="0" smtClean="0">
                <a:solidFill>
                  <a:schemeClr val="tx1"/>
                </a:solidFill>
                <a:effectLst/>
                <a:latin typeface="+mn-lt"/>
                <a:ea typeface="+mn-ea"/>
                <a:cs typeface="+mn-cs"/>
              </a:rPr>
              <a:t> The government displaced some from their initial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settlements creating </a:t>
            </a:r>
            <a:r>
              <a:rPr lang="en-US" sz="1200" b="1" kern="1200" dirty="0" smtClean="0">
                <a:solidFill>
                  <a:schemeClr val="tx1"/>
                </a:solidFill>
                <a:effectLst/>
                <a:latin typeface="+mn-lt"/>
                <a:ea typeface="+mn-ea"/>
                <a:cs typeface="+mn-cs"/>
              </a:rPr>
              <a:t>disgusting</a:t>
            </a:r>
            <a:r>
              <a:rPr lang="en-US" sz="1200" b="1" kern="1200" baseline="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life</a:t>
            </a:r>
            <a:r>
              <a:rPr lang="en-US" sz="1200" b="0" kern="1200" dirty="0" smtClean="0">
                <a:solidFill>
                  <a:schemeClr val="tx1"/>
                </a:solidFill>
                <a:effectLst/>
                <a:latin typeface="+mn-lt"/>
                <a:ea typeface="+mn-ea"/>
                <a:cs typeface="+mn-cs"/>
              </a:rPr>
              <a:t>.</a:t>
            </a:r>
            <a:r>
              <a:rPr lang="en-US" sz="1200" b="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I</a:t>
            </a:r>
            <a:r>
              <a:rPr lang="en-US" sz="1200" kern="1200" dirty="0" smtClean="0">
                <a:solidFill>
                  <a:schemeClr val="tx1"/>
                </a:solidFill>
                <a:effectLst/>
                <a:latin typeface="+mn-lt"/>
                <a:ea typeface="+mn-ea"/>
                <a:cs typeface="+mn-cs"/>
              </a:rPr>
              <a:t>t was claimed that they dwelt in riparian lands while others had a place to call home leavin</a:t>
            </a:r>
            <a:r>
              <a:rPr lang="en-US" sz="1200" kern="1200" baseline="0" dirty="0" smtClean="0">
                <a:solidFill>
                  <a:schemeClr val="tx1"/>
                </a:solidFill>
                <a:effectLst/>
                <a:latin typeface="+mn-lt"/>
                <a:ea typeface="+mn-ea"/>
                <a:cs typeface="+mn-cs"/>
              </a:rPr>
              <a:t>g them with </a:t>
            </a:r>
            <a:r>
              <a:rPr lang="en-US" sz="1200" b="1" kern="1200" baseline="0" dirty="0" smtClean="0">
                <a:solidFill>
                  <a:schemeClr val="tx1"/>
                </a:solidFill>
                <a:effectLst/>
                <a:latin typeface="+mn-lt"/>
                <a:ea typeface="+mn-ea"/>
                <a:cs typeface="+mn-cs"/>
              </a:rPr>
              <a:t>fear </a:t>
            </a:r>
            <a:r>
              <a:rPr lang="en-US" sz="1200" kern="1200" baseline="0" dirty="0" smtClean="0">
                <a:solidFill>
                  <a:schemeClr val="tx1"/>
                </a:solidFill>
                <a:effectLst/>
                <a:latin typeface="+mn-lt"/>
                <a:ea typeface="+mn-ea"/>
                <a:cs typeface="+mn-cs"/>
              </a:rPr>
              <a:t>due to poor housing and </a:t>
            </a:r>
            <a:r>
              <a:rPr lang="en-US" sz="1200" b="1" kern="1200" baseline="0" dirty="0" smtClean="0">
                <a:solidFill>
                  <a:schemeClr val="tx1"/>
                </a:solidFill>
                <a:effectLst/>
                <a:latin typeface="+mn-lt"/>
                <a:ea typeface="+mn-ea"/>
                <a:cs typeface="+mn-cs"/>
              </a:rPr>
              <a:t>anger</a:t>
            </a:r>
            <a:r>
              <a:rPr lang="en-US" sz="1200" kern="1200" baseline="0" dirty="0" smtClean="0">
                <a:solidFill>
                  <a:schemeClr val="tx1"/>
                </a:solidFill>
                <a:effectLst/>
                <a:latin typeface="+mn-lt"/>
                <a:ea typeface="+mn-ea"/>
                <a:cs typeface="+mn-cs"/>
              </a:rPr>
              <a:t> due to lack of basic needs such as food and water. </a:t>
            </a:r>
            <a:r>
              <a:rPr lang="en-US" sz="1200" kern="1200" dirty="0" smtClean="0">
                <a:solidFill>
                  <a:schemeClr val="tx1"/>
                </a:solidFill>
                <a:effectLst/>
                <a:latin typeface="+mn-lt"/>
                <a:ea typeface="+mn-ea"/>
                <a:cs typeface="+mn-cs"/>
              </a:rPr>
              <a:t>The reaction to the behavior promoted emotional response and receiving honor from the refugees. Since some suffered from poor mental and physical health, I spent time with them to discover that they felt comfortable enough, and their emotions changed from </a:t>
            </a:r>
            <a:r>
              <a:rPr lang="en-US" sz="1200" b="1" kern="1200" dirty="0" smtClean="0">
                <a:solidFill>
                  <a:schemeClr val="tx1"/>
                </a:solidFill>
                <a:effectLst/>
                <a:latin typeface="+mn-lt"/>
                <a:ea typeface="+mn-ea"/>
                <a:cs typeface="+mn-cs"/>
              </a:rPr>
              <a:t>sadness</a:t>
            </a:r>
            <a:r>
              <a:rPr lang="en-US" sz="1200" kern="1200" dirty="0" smtClean="0">
                <a:solidFill>
                  <a:schemeClr val="tx1"/>
                </a:solidFill>
                <a:effectLst/>
                <a:latin typeface="+mn-lt"/>
                <a:ea typeface="+mn-ea"/>
                <a:cs typeface="+mn-cs"/>
              </a:rPr>
              <a:t> to </a:t>
            </a:r>
            <a:r>
              <a:rPr lang="en-US" sz="1200" b="1" kern="1200" dirty="0" smtClean="0">
                <a:solidFill>
                  <a:schemeClr val="tx1"/>
                </a:solidFill>
                <a:effectLst/>
                <a:latin typeface="+mn-lt"/>
                <a:ea typeface="+mn-ea"/>
                <a:cs typeface="+mn-cs"/>
              </a:rPr>
              <a:t>happiness. </a:t>
            </a:r>
            <a:r>
              <a:rPr lang="en-US" sz="1200" b="0" kern="1200" dirty="0" smtClean="0">
                <a:solidFill>
                  <a:schemeClr val="tx1"/>
                </a:solidFill>
                <a:effectLst/>
                <a:latin typeface="+mn-lt"/>
                <a:ea typeface="+mn-ea"/>
                <a:cs typeface="+mn-cs"/>
              </a:rPr>
              <a:t>To</a:t>
            </a:r>
            <a:r>
              <a:rPr lang="en-US" sz="1200" b="0" kern="1200" baseline="0" dirty="0" smtClean="0">
                <a:solidFill>
                  <a:schemeClr val="tx1"/>
                </a:solidFill>
                <a:effectLst/>
                <a:latin typeface="+mn-lt"/>
                <a:ea typeface="+mn-ea"/>
                <a:cs typeface="+mn-cs"/>
              </a:rPr>
              <a:t> visit that underprivileged people and providing them with at least word of hope is a</a:t>
            </a:r>
            <a:r>
              <a:rPr lang="en-US" sz="1200" b="1" kern="1200" baseline="0" dirty="0" smtClean="0">
                <a:solidFill>
                  <a:schemeClr val="tx1"/>
                </a:solidFill>
                <a:effectLst/>
                <a:latin typeface="+mn-lt"/>
                <a:ea typeface="+mn-ea"/>
                <a:cs typeface="+mn-cs"/>
              </a:rPr>
              <a:t> surprise </a:t>
            </a:r>
            <a:r>
              <a:rPr lang="en-US" sz="1200" b="0" kern="1200" baseline="0" dirty="0" smtClean="0">
                <a:solidFill>
                  <a:schemeClr val="tx1"/>
                </a:solidFill>
                <a:effectLst/>
                <a:latin typeface="+mn-lt"/>
                <a:ea typeface="+mn-ea"/>
                <a:cs typeface="+mn-cs"/>
              </a:rPr>
              <a:t>to them and builds a sense of belonging</a:t>
            </a:r>
            <a:endParaRPr lang="en-US" dirty="0"/>
          </a:p>
        </p:txBody>
      </p:sp>
      <p:sp>
        <p:nvSpPr>
          <p:cNvPr id="4" name="Slide Number Placeholder 3"/>
          <p:cNvSpPr>
            <a:spLocks noGrp="1"/>
          </p:cNvSpPr>
          <p:nvPr>
            <p:ph type="sldNum" sz="quarter" idx="10"/>
          </p:nvPr>
        </p:nvSpPr>
        <p:spPr/>
        <p:txBody>
          <a:bodyPr/>
          <a:lstStyle/>
          <a:p>
            <a:fld id="{0264ACB4-818C-428D-BC1D-3158A4F7582C}" type="slidenum">
              <a:rPr lang="en-US" smtClean="0"/>
              <a:t>2</a:t>
            </a:fld>
            <a:endParaRPr lang="en-US"/>
          </a:p>
        </p:txBody>
      </p:sp>
    </p:spTree>
    <p:extLst>
      <p:ext uri="{BB962C8B-B14F-4D97-AF65-F5344CB8AC3E}">
        <p14:creationId xmlns:p14="http://schemas.microsoft.com/office/powerpoint/2010/main" val="221551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Human behavior is defined as the response of people or groups of people based on internal and external parameters. It collectively refers to the selection of each physical action and emotion that is observable in relationship to people, as well as the human race. Some behaviors will change as one grows from childhood to adulthood, while specific traits of one's personality and temperament may be encountered to be more consistent. While sharing</a:t>
            </a:r>
            <a:r>
              <a:rPr lang="en-US" sz="1200" kern="1200" baseline="0" dirty="0" smtClean="0">
                <a:solidFill>
                  <a:schemeClr val="tx1"/>
                </a:solidFill>
                <a:effectLst/>
                <a:latin typeface="+mn-lt"/>
                <a:ea typeface="+mn-ea"/>
                <a:cs typeface="+mn-cs"/>
              </a:rPr>
              <a:t> to the minorities, their moods changed from sadness to happiness as they felt a sense of belonging. Providing them with </a:t>
            </a:r>
            <a:r>
              <a:rPr lang="en-US" sz="1200" kern="1200" baseline="0" dirty="0" smtClean="0">
                <a:solidFill>
                  <a:schemeClr val="tx1"/>
                </a:solidFill>
                <a:effectLst/>
                <a:latin typeface="+mn-lt"/>
                <a:ea typeface="+mn-ea"/>
                <a:cs typeface="+mn-cs"/>
              </a:rPr>
              <a:t>comfort </a:t>
            </a:r>
            <a:r>
              <a:rPr lang="en-US" sz="1200" kern="1200" baseline="0" dirty="0" smtClean="0">
                <a:solidFill>
                  <a:schemeClr val="tx1"/>
                </a:solidFill>
                <a:effectLst/>
                <a:latin typeface="+mn-lt"/>
                <a:ea typeface="+mn-ea"/>
                <a:cs typeface="+mn-cs"/>
              </a:rPr>
              <a:t>erased their anger to a mood of anger to delightful mood. </a:t>
            </a:r>
            <a:r>
              <a:rPr lang="en-US" sz="1200" kern="1200" dirty="0" smtClean="0">
                <a:solidFill>
                  <a:schemeClr val="tx1"/>
                </a:solidFill>
                <a:effectLst/>
                <a:latin typeface="+mn-lt"/>
                <a:ea typeface="+mn-ea"/>
                <a:cs typeface="+mn-cs"/>
              </a:rPr>
              <a:t>Various behaviors are identified as either acceptable or unacceptable. While reviewing what I have learned about human behavior in social settings this week, the concepts such as social norms, creativity, and attitude are identified to play a pivotal role in this field of study (</a:t>
            </a:r>
            <a:r>
              <a:rPr lang="en-US" sz="1200" kern="1200" dirty="0" err="1" smtClean="0">
                <a:solidFill>
                  <a:schemeClr val="tx1"/>
                </a:solidFill>
                <a:effectLst/>
                <a:latin typeface="+mn-lt"/>
                <a:ea typeface="+mn-ea"/>
                <a:cs typeface="+mn-cs"/>
              </a:rPr>
              <a:t>Akintunde</a:t>
            </a:r>
            <a:r>
              <a:rPr lang="en-US" sz="1200" kern="1200" dirty="0" smtClean="0">
                <a:solidFill>
                  <a:schemeClr val="tx1"/>
                </a:solidFill>
                <a:effectLst/>
                <a:latin typeface="+mn-lt"/>
                <a:ea typeface="+mn-ea"/>
                <a:cs typeface="+mn-cs"/>
              </a:rPr>
              <a:t>, 2017). </a:t>
            </a:r>
          </a:p>
          <a:p>
            <a:endParaRPr lang="en-US" dirty="0"/>
          </a:p>
        </p:txBody>
      </p:sp>
      <p:sp>
        <p:nvSpPr>
          <p:cNvPr id="4" name="Slide Number Placeholder 3"/>
          <p:cNvSpPr>
            <a:spLocks noGrp="1"/>
          </p:cNvSpPr>
          <p:nvPr>
            <p:ph type="sldNum" sz="quarter" idx="10"/>
          </p:nvPr>
        </p:nvSpPr>
        <p:spPr/>
        <p:txBody>
          <a:bodyPr/>
          <a:lstStyle/>
          <a:p>
            <a:fld id="{0264ACB4-818C-428D-BC1D-3158A4F7582C}" type="slidenum">
              <a:rPr lang="en-US" smtClean="0"/>
              <a:t>3</a:t>
            </a:fld>
            <a:endParaRPr lang="en-US"/>
          </a:p>
        </p:txBody>
      </p:sp>
    </p:spTree>
    <p:extLst>
      <p:ext uri="{BB962C8B-B14F-4D97-AF65-F5344CB8AC3E}">
        <p14:creationId xmlns:p14="http://schemas.microsoft.com/office/powerpoint/2010/main" val="4283426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refugees and other minority groups are identified to receive various sorts of assistance from different people. However, they are confronted with social exclusion and discrimination in certain instances. In this context, I experienced the impact of social norms while trying to comfort the refugees (</a:t>
            </a:r>
            <a:r>
              <a:rPr lang="en-US" sz="1200" kern="1200" dirty="0" err="1" smtClean="0">
                <a:solidFill>
                  <a:schemeClr val="tx1"/>
                </a:solidFill>
                <a:effectLst/>
                <a:latin typeface="+mn-lt"/>
                <a:ea typeface="+mn-ea"/>
                <a:cs typeface="+mn-cs"/>
              </a:rPr>
              <a:t>Nyborg</a:t>
            </a:r>
            <a:r>
              <a:rPr lang="en-US" sz="1200" kern="1200" dirty="0" smtClean="0">
                <a:solidFill>
                  <a:schemeClr val="tx1"/>
                </a:solidFill>
                <a:effectLst/>
                <a:latin typeface="+mn-lt"/>
                <a:ea typeface="+mn-ea"/>
                <a:cs typeface="+mn-cs"/>
              </a:rPr>
              <a:t>, 2018). Emotional self-regulation, a more significant percentage, is attuned to the particularities based on the social situation on the table. The appropriate emotion at a specific period and its effectiveness ought to be expressed concerning social status as well as personalities of involved individuals. Both identity and context are intertwined regarding how the state of emotion is regulated.  </a:t>
            </a:r>
          </a:p>
          <a:p>
            <a:endParaRPr lang="en-US" dirty="0"/>
          </a:p>
        </p:txBody>
      </p:sp>
      <p:sp>
        <p:nvSpPr>
          <p:cNvPr id="4" name="Slide Number Placeholder 3"/>
          <p:cNvSpPr>
            <a:spLocks noGrp="1"/>
          </p:cNvSpPr>
          <p:nvPr>
            <p:ph type="sldNum" sz="quarter" idx="10"/>
          </p:nvPr>
        </p:nvSpPr>
        <p:spPr/>
        <p:txBody>
          <a:bodyPr/>
          <a:lstStyle/>
          <a:p>
            <a:fld id="{CE88EB8A-B353-43EA-8112-C7E60D802B04}" type="slidenum">
              <a:rPr lang="en-US" smtClean="0"/>
              <a:t>4</a:t>
            </a:fld>
            <a:endParaRPr lang="en-US"/>
          </a:p>
        </p:txBody>
      </p:sp>
    </p:spTree>
    <p:extLst>
      <p:ext uri="{BB962C8B-B14F-4D97-AF65-F5344CB8AC3E}">
        <p14:creationId xmlns:p14="http://schemas.microsoft.com/office/powerpoint/2010/main" val="4044099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smtClean="0">
                <a:solidFill>
                  <a:schemeClr val="tx1"/>
                </a:solidFill>
                <a:effectLst/>
                <a:latin typeface="+mn-lt"/>
                <a:ea typeface="+mn-ea"/>
                <a:cs typeface="+mn-cs"/>
              </a:rPr>
              <a:t>Creativity Concept towards Concern for Refugees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conducting prosocial behavior to visit and lay hope to the refugees and show them sympathy, I found the concept of creativity applicable in a significant way. From experience, the findings demonstrate that compassion brings about the originality of creativity. However, it does not tend to foster either fluency or flexibility (Yang, H., &amp; Yang, 2016) as it is evaluated by either of the two perspectives, i.e., content general or content-specific measures of creativity. Besides, the significant effect of sympathy based on the originality is show-cased by the differences of trait sympathy at the personal level. The connection between comfort and creativity is accorded for some reasons in that sympathy’s motivational route may tend to facilitate creativity.</a:t>
            </a:r>
          </a:p>
          <a:p>
            <a:endParaRPr lang="en-US" dirty="0"/>
          </a:p>
        </p:txBody>
      </p:sp>
      <p:sp>
        <p:nvSpPr>
          <p:cNvPr id="4" name="Slide Number Placeholder 3"/>
          <p:cNvSpPr>
            <a:spLocks noGrp="1"/>
          </p:cNvSpPr>
          <p:nvPr>
            <p:ph type="sldNum" sz="quarter" idx="10"/>
          </p:nvPr>
        </p:nvSpPr>
        <p:spPr/>
        <p:txBody>
          <a:bodyPr/>
          <a:lstStyle/>
          <a:p>
            <a:fld id="{CE88EB8A-B353-43EA-8112-C7E60D802B04}" type="slidenum">
              <a:rPr lang="en-US" smtClean="0"/>
              <a:t>5</a:t>
            </a:fld>
            <a:endParaRPr lang="en-US"/>
          </a:p>
        </p:txBody>
      </p:sp>
    </p:spTree>
    <p:extLst>
      <p:ext uri="{BB962C8B-B14F-4D97-AF65-F5344CB8AC3E}">
        <p14:creationId xmlns:p14="http://schemas.microsoft.com/office/powerpoint/2010/main" val="3351127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connection with the prosocial behavior of showing concern towards the refugees, the concept of attitude is directly exposed in the context. It shows that empathy can be applied to encourage and motivate the host-society children who have no place to call home and do not have the parents or guardians to look after them (Glen, Taylor, &amp; </a:t>
            </a:r>
            <a:r>
              <a:rPr lang="en-US" sz="1200" kern="1200" dirty="0" err="1" smtClean="0">
                <a:solidFill>
                  <a:schemeClr val="tx1"/>
                </a:solidFill>
                <a:effectLst/>
                <a:latin typeface="+mn-lt"/>
                <a:ea typeface="+mn-ea"/>
                <a:cs typeface="+mn-cs"/>
              </a:rPr>
              <a:t>Dautel</a:t>
            </a:r>
            <a:r>
              <a:rPr lang="en-US" sz="1200" kern="1200" dirty="0" smtClean="0">
                <a:solidFill>
                  <a:schemeClr val="tx1"/>
                </a:solidFill>
                <a:effectLst/>
                <a:latin typeface="+mn-lt"/>
                <a:ea typeface="+mn-ea"/>
                <a:cs typeface="+mn-cs"/>
              </a:rPr>
              <a:t>, J2020). It develops value-added attitudes and involvement in aiding and prosocial behaviors towards the refugees. From my experience, instilling the act of sympathy to the vulnerable group helps to improve out-group attitudes at large, and in the long run, increase the prosocial behavior concerning the collective out-group in the subject.</a:t>
            </a:r>
          </a:p>
          <a:p>
            <a:endParaRPr lang="en-US" dirty="0"/>
          </a:p>
        </p:txBody>
      </p:sp>
      <p:sp>
        <p:nvSpPr>
          <p:cNvPr id="4" name="Slide Number Placeholder 3"/>
          <p:cNvSpPr>
            <a:spLocks noGrp="1"/>
          </p:cNvSpPr>
          <p:nvPr>
            <p:ph type="sldNum" sz="quarter" idx="10"/>
          </p:nvPr>
        </p:nvSpPr>
        <p:spPr/>
        <p:txBody>
          <a:bodyPr/>
          <a:lstStyle/>
          <a:p>
            <a:fld id="{CE88EB8A-B353-43EA-8112-C7E60D802B04}" type="slidenum">
              <a:rPr lang="en-US" smtClean="0"/>
              <a:t>6</a:t>
            </a:fld>
            <a:endParaRPr lang="en-US"/>
          </a:p>
        </p:txBody>
      </p:sp>
    </p:spTree>
    <p:extLst>
      <p:ext uri="{BB962C8B-B14F-4D97-AF65-F5344CB8AC3E}">
        <p14:creationId xmlns:p14="http://schemas.microsoft.com/office/powerpoint/2010/main" val="1623681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more you interact with many people, the more you learn the different cultures. Interacting with people from diverse cultures helps one learn about the culture and teach them about your own culture (</a:t>
            </a:r>
            <a:r>
              <a:rPr lang="en-US" sz="1200" kern="1200" dirty="0" err="1" smtClean="0">
                <a:solidFill>
                  <a:schemeClr val="tx1"/>
                </a:solidFill>
                <a:effectLst/>
                <a:latin typeface="+mn-lt"/>
                <a:ea typeface="+mn-ea"/>
                <a:cs typeface="+mn-cs"/>
              </a:rPr>
              <a:t>Mausbach</a:t>
            </a:r>
            <a:r>
              <a:rPr lang="en-US" sz="1200" kern="1200" dirty="0" smtClean="0">
                <a:solidFill>
                  <a:schemeClr val="tx1"/>
                </a:solidFill>
                <a:effectLst/>
                <a:latin typeface="+mn-lt"/>
                <a:ea typeface="+mn-ea"/>
                <a:cs typeface="+mn-cs"/>
              </a:rPr>
              <a:t>, &amp; Morrison, 2016). Embracing a physical meeting with people helps one to hear their different stories first hand. As we are involved in understanding other people's cultures, it is essential to note that individuals are all over us. Thus the minority group should be treated like other individuals and avoid generalization. Furthermore, insights, such as understanding various geography as well as economic practices, are learned while interacting with others. I’m likely to change my behavior by learning to imitate people we perceive as warm and nurturing. </a:t>
            </a:r>
          </a:p>
          <a:p>
            <a:endParaRPr lang="en-US" dirty="0"/>
          </a:p>
        </p:txBody>
      </p:sp>
      <p:sp>
        <p:nvSpPr>
          <p:cNvPr id="4" name="Slide Number Placeholder 3"/>
          <p:cNvSpPr>
            <a:spLocks noGrp="1"/>
          </p:cNvSpPr>
          <p:nvPr>
            <p:ph type="sldNum" sz="quarter" idx="10"/>
          </p:nvPr>
        </p:nvSpPr>
        <p:spPr/>
        <p:txBody>
          <a:bodyPr/>
          <a:lstStyle/>
          <a:p>
            <a:fld id="{CE88EB8A-B353-43EA-8112-C7E60D802B04}" type="slidenum">
              <a:rPr lang="en-US" smtClean="0"/>
              <a:t>7</a:t>
            </a:fld>
            <a:endParaRPr lang="en-US"/>
          </a:p>
        </p:txBody>
      </p:sp>
    </p:spTree>
    <p:extLst>
      <p:ext uri="{BB962C8B-B14F-4D97-AF65-F5344CB8AC3E}">
        <p14:creationId xmlns:p14="http://schemas.microsoft.com/office/powerpoint/2010/main" val="272486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summary, the discussion is grounded on the prosocial behavior that I engaged during the day I </a:t>
            </a:r>
            <a:r>
              <a:rPr lang="en-US" sz="1200" b="1" kern="1200" dirty="0" smtClean="0">
                <a:solidFill>
                  <a:schemeClr val="tx1"/>
                </a:solidFill>
                <a:effectLst/>
                <a:latin typeface="+mn-lt"/>
                <a:ea typeface="+mn-ea"/>
                <a:cs typeface="+mn-cs"/>
              </a:rPr>
              <a:t>moved door to door to visit the less fortunate people (refugees) and giving them hope for the future and showing them sympathy. </a:t>
            </a:r>
            <a:r>
              <a:rPr lang="en-US" sz="1200" kern="1200" dirty="0" smtClean="0">
                <a:solidFill>
                  <a:schemeClr val="tx1"/>
                </a:solidFill>
                <a:effectLst/>
                <a:latin typeface="+mn-lt"/>
                <a:ea typeface="+mn-ea"/>
                <a:cs typeface="+mn-cs"/>
              </a:rPr>
              <a:t>Further, the work reviews on human behavior and social settings clarifying that some behaviors will change as one grows from childhood to adulthood. At the same time, specific traits of one's personality and temperament may be encountered to be more consistent where they are acceptable or unacceptable. The three concepts, social norms, attitude, and creativity, are identified and connected to the prosocial behavior in the subject. Finally, new insights identified while interacting with others include the promotion of learning and understanding the geography and economic practices of diverse cultures.</a:t>
            </a:r>
          </a:p>
          <a:p>
            <a:endParaRPr lang="en-US" dirty="0"/>
          </a:p>
        </p:txBody>
      </p:sp>
      <p:sp>
        <p:nvSpPr>
          <p:cNvPr id="4" name="Slide Number Placeholder 3"/>
          <p:cNvSpPr>
            <a:spLocks noGrp="1"/>
          </p:cNvSpPr>
          <p:nvPr>
            <p:ph type="sldNum" sz="quarter" idx="10"/>
          </p:nvPr>
        </p:nvSpPr>
        <p:spPr/>
        <p:txBody>
          <a:bodyPr/>
          <a:lstStyle/>
          <a:p>
            <a:fld id="{CE88EB8A-B353-43EA-8112-C7E60D802B04}" type="slidenum">
              <a:rPr lang="en-US" smtClean="0"/>
              <a:t>8</a:t>
            </a:fld>
            <a:endParaRPr lang="en-US"/>
          </a:p>
        </p:txBody>
      </p:sp>
    </p:spTree>
    <p:extLst>
      <p:ext uri="{BB962C8B-B14F-4D97-AF65-F5344CB8AC3E}">
        <p14:creationId xmlns:p14="http://schemas.microsoft.com/office/powerpoint/2010/main" val="1974418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655113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1186049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1258254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81D628C-2D87-427F-A279-942EC248197C}"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2036182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81D628C-2D87-427F-A279-942EC248197C}" type="datetimeFigureOut">
              <a:rPr lang="en-US" smtClean="0"/>
              <a:t>5/23/2020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4013340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354369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2716522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335681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1D628C-2D87-427F-A279-942EC248197C}"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1780971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1D628C-2D87-427F-A279-942EC248197C}"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328394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3453710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81973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1602962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1971535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699767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890891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D628C-2D87-427F-A279-942EC248197C}"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a:p>
        </p:txBody>
      </p:sp>
    </p:spTree>
    <p:extLst>
      <p:ext uri="{BB962C8B-B14F-4D97-AF65-F5344CB8AC3E}">
        <p14:creationId xmlns:p14="http://schemas.microsoft.com/office/powerpoint/2010/main" val="599505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81D628C-2D87-427F-A279-942EC248197C}" type="datetimeFigureOut">
              <a:rPr lang="en-US" smtClean="0"/>
              <a:t>5/23/2020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B08F68A-DBD5-4C58-BFC4-34F796E132BF}" type="slidenum">
              <a:rPr lang="en-US" smtClean="0"/>
              <a:t>‹#›</a:t>
            </a:fld>
            <a:endParaRPr lang="en-US"/>
          </a:p>
        </p:txBody>
      </p:sp>
    </p:spTree>
    <p:extLst>
      <p:ext uri="{BB962C8B-B14F-4D97-AF65-F5344CB8AC3E}">
        <p14:creationId xmlns:p14="http://schemas.microsoft.com/office/powerpoint/2010/main" val="1642136044"/>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2186" y="1617785"/>
            <a:ext cx="8825658" cy="1295627"/>
          </a:xfrm>
        </p:spPr>
        <p:txBody>
          <a:bodyPr/>
          <a:lstStyle/>
          <a:p>
            <a:pPr algn="ctr"/>
            <a:r>
              <a:rPr lang="en-US" sz="3200" b="1" dirty="0">
                <a:latin typeface="Times New Roman" panose="02020603050405020304" pitchFamily="18" charset="0"/>
                <a:cs typeface="Times New Roman" panose="02020603050405020304" pitchFamily="18" charset="0"/>
              </a:rPr>
              <a:t>PROSOCIAL BEHAVIORS</a:t>
            </a: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272186" y="3065811"/>
            <a:ext cx="8825658" cy="861420"/>
          </a:xfrm>
        </p:spPr>
        <p:txBody>
          <a:bodyPr>
            <a:normAutofit fontScale="55000" lnSpcReduction="20000"/>
          </a:bodyPr>
          <a:lstStyle/>
          <a:p>
            <a:pPr algn="ctr"/>
            <a:r>
              <a:rPr lang="en-US" sz="4400" dirty="0" smtClean="0">
                <a:latin typeface="Times New Roman" panose="02020603050405020304" pitchFamily="18" charset="0"/>
                <a:cs typeface="Times New Roman" panose="02020603050405020304" pitchFamily="18" charset="0"/>
              </a:rPr>
              <a:t>Name </a:t>
            </a:r>
          </a:p>
          <a:p>
            <a:pPr algn="ctr"/>
            <a:r>
              <a:rPr lang="en-US" sz="4400" dirty="0" smtClean="0">
                <a:latin typeface="Times New Roman" panose="02020603050405020304" pitchFamily="18" charset="0"/>
                <a:cs typeface="Times New Roman" panose="02020603050405020304" pitchFamily="18" charset="0"/>
              </a:rPr>
              <a:t>Institutional Affiliation </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2521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noGrp="1"/>
          </p:cNvSpPr>
          <p:nvPr>
            <p:ph type="title"/>
          </p:nvPr>
        </p:nvSpPr>
        <p:spPr/>
        <p:txBody>
          <a:bodyPr/>
          <a:lstStyle/>
          <a:p>
            <a:pPr lvl="0"/>
            <a:r>
              <a:rPr lang="en-GB" sz="2800" dirty="0">
                <a:latin typeface="Times New Roman" panose="02020603050405020304" pitchFamily="18" charset="0"/>
                <a:cs typeface="Times New Roman" panose="02020603050405020304" pitchFamily="18" charset="0"/>
              </a:rPr>
              <a:t> P</a:t>
            </a:r>
            <a:r>
              <a:rPr lang="en-GB" sz="2800" dirty="0" smtClean="0">
                <a:latin typeface="Times New Roman" panose="02020603050405020304" pitchFamily="18" charset="0"/>
                <a:cs typeface="Times New Roman" panose="02020603050405020304" pitchFamily="18" charset="0"/>
              </a:rPr>
              <a:t>rosocial Behaviours </a:t>
            </a:r>
            <a:r>
              <a:rPr lang="en-GB" sz="2800" dirty="0">
                <a:latin typeface="Times New Roman" panose="02020603050405020304" pitchFamily="18" charset="0"/>
                <a:cs typeface="Times New Roman" panose="02020603050405020304" pitchFamily="18" charset="0"/>
              </a:rPr>
              <a:t>I </a:t>
            </a:r>
            <a:r>
              <a:rPr lang="en-GB" sz="2800" dirty="0" smtClean="0">
                <a:latin typeface="Times New Roman" panose="02020603050405020304" pitchFamily="18" charset="0"/>
                <a:cs typeface="Times New Roman" panose="02020603050405020304" pitchFamily="18" charset="0"/>
              </a:rPr>
              <a:t>Engaged in</a:t>
            </a:r>
            <a:r>
              <a:rPr lang="en-GB" sz="2800" dirty="0" smtClean="0">
                <a:latin typeface="Times New Roman" panose="02020603050405020304" pitchFamily="18" charset="0"/>
                <a:cs typeface="Times New Roman" panose="02020603050405020304" pitchFamily="18" charset="0"/>
              </a:rPr>
              <a:t>. </a:t>
            </a:r>
            <a:endParaRPr lang="en-GB" sz="2800" dirty="0">
              <a:latin typeface="Times New Roman" panose="02020603050405020304" pitchFamily="18" charset="0"/>
              <a:cs typeface="Times New Roman" panose="02020603050405020304" pitchFamily="18" charset="0"/>
            </a:endParaRPr>
          </a:p>
        </p:txBody>
      </p:sp>
      <p:sp>
        <p:nvSpPr>
          <p:cNvPr id="3" name="Content Placeholder 4"/>
          <p:cNvSpPr txBox="1">
            <a:spLocks noGrp="1"/>
          </p:cNvSpPr>
          <p:nvPr>
            <p:ph idx="1"/>
          </p:nvPr>
        </p:nvSpPr>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Prosocial behaviors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Moving door-to-door visiting less privileged people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Giving hope to the less fortunate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Showing empathy to less fortunate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Leading to : Happiness Sadness, Fear, Disgust, Anger, Surprise </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2"/>
          </p:nvPr>
        </p:nvSpPr>
        <p:spPr/>
        <p:txBody>
          <a:bodyPr/>
          <a:lstStyle/>
          <a:p>
            <a:pPr marL="0" indent="0">
              <a:buNone/>
            </a:pPr>
            <a:r>
              <a:rPr lang="en-US" b="1" i="1" dirty="0" smtClean="0"/>
              <a:t>A photo showing less privileged people </a:t>
            </a:r>
          </a:p>
          <a:p>
            <a:pPr marL="0" indent="0">
              <a:buNone/>
            </a:pPr>
            <a:endParaRPr lang="en-US" dirty="0"/>
          </a:p>
        </p:txBody>
      </p:sp>
      <p:pic>
        <p:nvPicPr>
          <p:cNvPr id="9" name="Picture 2" descr="Should rich people help poor people? | Debate.o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6" y="3007360"/>
            <a:ext cx="5562594" cy="357759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750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646111" y="452717"/>
            <a:ext cx="9404723" cy="1985999"/>
          </a:xfrm>
        </p:spPr>
        <p:txBody>
          <a:bodyPr/>
          <a:lstStyle/>
          <a:p>
            <a:pPr lvl="0"/>
            <a:r>
              <a:rPr lang="en-GB" dirty="0" smtClean="0"/>
              <a:t>The </a:t>
            </a:r>
            <a:r>
              <a:rPr lang="en-GB" dirty="0"/>
              <a:t>Assessment on change of </a:t>
            </a:r>
            <a:r>
              <a:rPr lang="en-GB" dirty="0" smtClean="0"/>
              <a:t>moods, attitudes, and concepts associated .</a:t>
            </a:r>
            <a:endParaRPr lang="en-GB" dirty="0"/>
          </a:p>
        </p:txBody>
      </p:sp>
      <p:sp>
        <p:nvSpPr>
          <p:cNvPr id="3" name="Content Placeholder 2"/>
          <p:cNvSpPr txBox="1">
            <a:spLocks noGrp="1"/>
          </p:cNvSpPr>
          <p:nvPr>
            <p:ph idx="1"/>
          </p:nvPr>
        </p:nvSpPr>
        <p:spPr>
          <a:xfrm>
            <a:off x="1104900" y="2702560"/>
            <a:ext cx="4394751" cy="3553778"/>
          </a:xfrm>
        </p:spPr>
        <p:txBody>
          <a:bodyPr>
            <a:normAutofit/>
          </a:bodyPr>
          <a:lstStyle/>
          <a:p>
            <a:pPr>
              <a:buFont typeface="Wingdings" panose="05000000000000000000" pitchFamily="2" charset="2"/>
              <a:buChar char="v"/>
            </a:pPr>
            <a:r>
              <a:rPr lang="en-US" sz="2000" dirty="0" smtClean="0"/>
              <a:t>Mode changed from sadness to happiness </a:t>
            </a:r>
          </a:p>
          <a:p>
            <a:pPr>
              <a:buFont typeface="Wingdings" panose="05000000000000000000" pitchFamily="2" charset="2"/>
              <a:buChar char="v"/>
            </a:pPr>
            <a:r>
              <a:rPr lang="en-US" sz="2000" dirty="0" smtClean="0"/>
              <a:t>Anger to delightful mood </a:t>
            </a:r>
            <a:endParaRPr lang="en-US" sz="2000" dirty="0"/>
          </a:p>
          <a:p>
            <a:pPr marL="0" indent="0">
              <a:buNone/>
            </a:pPr>
            <a:r>
              <a:rPr lang="en-US" sz="2000" dirty="0" smtClean="0"/>
              <a:t>The concepts  learned are Social norms, creativity, and attitude</a:t>
            </a:r>
          </a:p>
          <a:p>
            <a:pPr marL="0" indent="0">
              <a:buNone/>
            </a:pPr>
            <a:endParaRPr lang="en-US" dirty="0" smtClean="0"/>
          </a:p>
          <a:p>
            <a:pPr marL="0" indent="0">
              <a:buNone/>
            </a:pPr>
            <a:endParaRPr lang="en-US" dirty="0"/>
          </a:p>
        </p:txBody>
      </p:sp>
      <p:sp>
        <p:nvSpPr>
          <p:cNvPr id="5" name="Content Placeholder 4"/>
          <p:cNvSpPr>
            <a:spLocks noGrp="1"/>
          </p:cNvSpPr>
          <p:nvPr>
            <p:ph idx="2"/>
          </p:nvPr>
        </p:nvSpPr>
        <p:spPr>
          <a:xfrm>
            <a:off x="6362700" y="2438715"/>
            <a:ext cx="4835528" cy="3738247"/>
          </a:xfrm>
        </p:spPr>
        <p:txBody>
          <a:bodyPr>
            <a:normAutofit/>
          </a:bodyPr>
          <a:lstStyle/>
          <a:p>
            <a:r>
              <a:rPr lang="en-US" dirty="0" smtClean="0"/>
              <a:t>Photo showing changed of moods by visiting the minority </a:t>
            </a:r>
          </a:p>
          <a:p>
            <a:endParaRPr lang="en-US" dirty="0"/>
          </a:p>
        </p:txBody>
      </p:sp>
      <p:pic>
        <p:nvPicPr>
          <p:cNvPr id="8" name="Picture 7" descr="UNHCR - As one year ends, Central African refugees make a wish for ..."/>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086100"/>
            <a:ext cx="4663040" cy="2828290"/>
          </a:xfrm>
          <a:prstGeom prst="rect">
            <a:avLst/>
          </a:prstGeom>
          <a:noFill/>
          <a:ln>
            <a:noFill/>
          </a:ln>
        </p:spPr>
      </p:pic>
    </p:spTree>
    <p:extLst>
      <p:ext uri="{BB962C8B-B14F-4D97-AF65-F5344CB8AC3E}">
        <p14:creationId xmlns:p14="http://schemas.microsoft.com/office/powerpoint/2010/main" val="2535455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40937"/>
          </a:xfrm>
        </p:spPr>
        <p:txBody>
          <a:bodyPr>
            <a:normAutofit fontScale="90000"/>
          </a:bodyPr>
          <a:lstStyle/>
          <a:p>
            <a:r>
              <a:rPr lang="en-US" sz="2800" b="1" dirty="0">
                <a:latin typeface="Times New Roman" panose="02020603050405020304" pitchFamily="18" charset="0"/>
                <a:cs typeface="Times New Roman" panose="02020603050405020304" pitchFamily="18" charset="0"/>
              </a:rPr>
              <a:t>Connecting experiences learned from prosocial behavior to concepts of social norms, creativity, and </a:t>
            </a:r>
            <a:r>
              <a:rPr lang="en-US" sz="2800" b="1" dirty="0" smtClean="0">
                <a:latin typeface="Times New Roman" panose="02020603050405020304" pitchFamily="18" charset="0"/>
                <a:cs typeface="Times New Roman" panose="02020603050405020304" pitchFamily="18" charset="0"/>
              </a:rPr>
              <a:t>attitude concepts. </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2052919"/>
            <a:ext cx="8946541" cy="2870774"/>
          </a:xfrm>
        </p:spPr>
        <p:txBody>
          <a:bodyPr/>
          <a:lstStyle/>
          <a:p>
            <a:pPr marL="0" indent="0">
              <a:buNone/>
            </a:pPr>
            <a:endParaRPr lang="en-US" b="1" dirty="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1. Social </a:t>
            </a:r>
            <a:r>
              <a:rPr lang="en-US" b="1" dirty="0">
                <a:latin typeface="Times New Roman" panose="02020603050405020304" pitchFamily="18" charset="0"/>
                <a:cs typeface="Times New Roman" panose="02020603050405020304" pitchFamily="18" charset="0"/>
              </a:rPr>
              <a:t>Norm concept  towards Concern for Refugees </a:t>
            </a:r>
          </a:p>
          <a:p>
            <a:pPr lvl="1">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Social </a:t>
            </a:r>
            <a:r>
              <a:rPr lang="en-US" dirty="0">
                <a:latin typeface="Times New Roman" panose="02020603050405020304" pitchFamily="18" charset="0"/>
                <a:cs typeface="Times New Roman" panose="02020603050405020304" pitchFamily="18" charset="0"/>
              </a:rPr>
              <a:t>exclusion and discrimination </a:t>
            </a:r>
            <a:endParaRPr lang="en-US"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Emotional </a:t>
            </a:r>
            <a:r>
              <a:rPr lang="en-US" dirty="0">
                <a:latin typeface="Times New Roman" panose="02020603050405020304" pitchFamily="18" charset="0"/>
                <a:cs typeface="Times New Roman" panose="02020603050405020304" pitchFamily="18" charset="0"/>
              </a:rPr>
              <a:t>self-regulation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6007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atin typeface="Times New Roman" panose="02020603050405020304" pitchFamily="18" charset="0"/>
                <a:cs typeface="Times New Roman" panose="02020603050405020304" pitchFamily="18" charset="0"/>
              </a:rPr>
              <a:t>Connecting experiences learned from prosocial behavior to concepts of social norms, creativity, and attitude.</a:t>
            </a:r>
            <a:br>
              <a:rPr lang="en-US" sz="2800" b="1" dirty="0" smtClean="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1103312" y="2566438"/>
            <a:ext cx="5834857" cy="3689899"/>
          </a:xfrm>
        </p:spPr>
        <p:txBody>
          <a:bodyPr>
            <a:normAutofit/>
          </a:bodyPr>
          <a:lstStyle/>
          <a:p>
            <a:pPr marL="0" indent="0">
              <a:buNone/>
            </a:pPr>
            <a:endParaRPr lang="en-US" b="1"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2. Creativity Concept towards Concern for Refugees</a:t>
            </a:r>
          </a:p>
          <a:p>
            <a:pPr lvl="1">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Originality </a:t>
            </a:r>
            <a:r>
              <a:rPr lang="en-US" sz="1800" dirty="0">
                <a:latin typeface="Times New Roman" panose="02020603050405020304" pitchFamily="18" charset="0"/>
                <a:cs typeface="Times New Roman" panose="02020603050405020304" pitchFamily="18" charset="0"/>
              </a:rPr>
              <a:t>of </a:t>
            </a:r>
            <a:r>
              <a:rPr lang="en-US" sz="1800" dirty="0" smtClean="0">
                <a:latin typeface="Times New Roman" panose="02020603050405020304" pitchFamily="18" charset="0"/>
                <a:cs typeface="Times New Roman" panose="02020603050405020304" pitchFamily="18" charset="0"/>
              </a:rPr>
              <a:t>creativity</a:t>
            </a:r>
          </a:p>
          <a:p>
            <a:pPr lvl="1">
              <a:buFont typeface="Wingdings" panose="05000000000000000000" pitchFamily="2" charset="2"/>
              <a:buChar char="ü"/>
            </a:pPr>
            <a:r>
              <a:rPr lang="en-US" sz="1800" dirty="0" smtClean="0">
                <a:latin typeface="Times New Roman" panose="02020603050405020304" pitchFamily="18" charset="0"/>
                <a:cs typeface="Times New Roman" panose="02020603050405020304" pitchFamily="18" charset="0"/>
              </a:rPr>
              <a:t>Fluency </a:t>
            </a:r>
            <a:r>
              <a:rPr lang="en-US" sz="1800" dirty="0">
                <a:latin typeface="Times New Roman" panose="02020603050405020304" pitchFamily="18" charset="0"/>
                <a:cs typeface="Times New Roman" panose="02020603050405020304" pitchFamily="18" charset="0"/>
              </a:rPr>
              <a:t>or flexibility </a:t>
            </a:r>
            <a:endParaRPr lang="en-US" sz="18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content general or content-specific measures of creativity</a:t>
            </a:r>
          </a:p>
        </p:txBody>
      </p:sp>
      <p:sp>
        <p:nvSpPr>
          <p:cNvPr id="5" name="Text Placeholder 4"/>
          <p:cNvSpPr>
            <a:spLocks noGrp="1"/>
          </p:cNvSpPr>
          <p:nvPr>
            <p:ph type="body" sz="quarter" idx="3"/>
          </p:nvPr>
        </p:nvSpPr>
        <p:spPr>
          <a:xfrm>
            <a:off x="7430541" y="2566438"/>
            <a:ext cx="4396339" cy="576262"/>
          </a:xfrm>
        </p:spPr>
        <p:txBody>
          <a:bodyPr/>
          <a:lstStyle/>
          <a:p>
            <a:r>
              <a:rPr lang="en-GB" dirty="0" smtClean="0"/>
              <a:t>Image showing empathy </a:t>
            </a:r>
            <a:endParaRPr lang="en-GB" dirty="0"/>
          </a:p>
        </p:txBody>
      </p:sp>
      <p:pic>
        <p:nvPicPr>
          <p:cNvPr id="7" name="Content Placeholder 6"/>
          <p:cNvPicPr>
            <a:picLocks noGrp="1" noChangeAspect="1"/>
          </p:cNvPicPr>
          <p:nvPr>
            <p:ph sz="quarter" idx="4"/>
          </p:nvPr>
        </p:nvPicPr>
        <p:blipFill>
          <a:blip r:embed="rId3"/>
          <a:stretch>
            <a:fillRect/>
          </a:stretch>
        </p:blipFill>
        <p:spPr>
          <a:xfrm>
            <a:off x="8001000" y="3288324"/>
            <a:ext cx="3151599" cy="2968014"/>
          </a:xfrm>
          <a:prstGeom prst="rect">
            <a:avLst/>
          </a:prstGeom>
        </p:spPr>
      </p:pic>
    </p:spTree>
    <p:extLst>
      <p:ext uri="{BB962C8B-B14F-4D97-AF65-F5344CB8AC3E}">
        <p14:creationId xmlns:p14="http://schemas.microsoft.com/office/powerpoint/2010/main" val="1456440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454662" cy="1240937"/>
          </a:xfrm>
        </p:spPr>
        <p:txBody>
          <a:bodyPr>
            <a:normAutofit/>
          </a:bodyPr>
          <a:lstStyle/>
          <a:p>
            <a:r>
              <a:rPr lang="en-US" sz="2800" b="1" dirty="0" smtClean="0">
                <a:latin typeface="Times New Roman" panose="02020603050405020304" pitchFamily="18" charset="0"/>
                <a:cs typeface="Times New Roman" panose="02020603050405020304" pitchFamily="18" charset="0"/>
              </a:rPr>
              <a:t>Connecting experiences learned from prosocial behavior to concepts of social norms, creativity, and attitude.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3739" y="1901206"/>
            <a:ext cx="10515600" cy="3326187"/>
          </a:xfrm>
        </p:spPr>
        <p:txBody>
          <a:bodyPr>
            <a:normAutofit/>
          </a:bodyPr>
          <a:lstStyle/>
          <a:p>
            <a:pPr marL="0" indent="0">
              <a:buNone/>
            </a:pPr>
            <a:r>
              <a:rPr lang="en-US" sz="2800" b="1" dirty="0" smtClean="0">
                <a:latin typeface="Times New Roman" panose="02020603050405020304" pitchFamily="18" charset="0"/>
                <a:cs typeface="Times New Roman" panose="02020603050405020304" pitchFamily="18" charset="0"/>
              </a:rPr>
              <a:t>3. Concept </a:t>
            </a:r>
            <a:r>
              <a:rPr lang="en-US" sz="2800" b="1" dirty="0">
                <a:latin typeface="Times New Roman" panose="02020603050405020304" pitchFamily="18" charset="0"/>
                <a:cs typeface="Times New Roman" panose="02020603050405020304" pitchFamily="18" charset="0"/>
              </a:rPr>
              <a:t>of Attitude towards Concern for Refugees </a:t>
            </a:r>
            <a:endParaRPr lang="en-US" sz="2800" b="1"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Motivate </a:t>
            </a:r>
            <a:r>
              <a:rPr lang="en-US" sz="2800" dirty="0">
                <a:latin typeface="Times New Roman" panose="02020603050405020304" pitchFamily="18" charset="0"/>
                <a:cs typeface="Times New Roman" panose="02020603050405020304" pitchFamily="18" charset="0"/>
              </a:rPr>
              <a:t>the host-society </a:t>
            </a:r>
            <a:r>
              <a:rPr lang="en-US" sz="2800" dirty="0" smtClean="0">
                <a:latin typeface="Times New Roman" panose="02020603050405020304" pitchFamily="18" charset="0"/>
                <a:cs typeface="Times New Roman" panose="02020603050405020304" pitchFamily="18" charset="0"/>
              </a:rPr>
              <a:t>children</a:t>
            </a:r>
          </a:p>
          <a:p>
            <a:pPr lvl="1">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Value-added </a:t>
            </a:r>
            <a:r>
              <a:rPr lang="en-US" sz="2800" dirty="0">
                <a:latin typeface="Times New Roman" panose="02020603050405020304" pitchFamily="18" charset="0"/>
                <a:cs typeface="Times New Roman" panose="02020603050405020304" pitchFamily="18" charset="0"/>
              </a:rPr>
              <a:t>attitudes and </a:t>
            </a:r>
            <a:r>
              <a:rPr lang="en-US" sz="2800" dirty="0" smtClean="0">
                <a:latin typeface="Times New Roman" panose="02020603050405020304" pitchFamily="18" charset="0"/>
                <a:cs typeface="Times New Roman" panose="02020603050405020304" pitchFamily="18" charset="0"/>
              </a:rPr>
              <a:t>involvement</a:t>
            </a:r>
          </a:p>
          <a:p>
            <a:pPr lvl="1">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Improve </a:t>
            </a:r>
            <a:r>
              <a:rPr lang="en-US" sz="2800" dirty="0">
                <a:latin typeface="Times New Roman" panose="02020603050405020304" pitchFamily="18" charset="0"/>
                <a:cs typeface="Times New Roman" panose="02020603050405020304" pitchFamily="18" charset="0"/>
              </a:rPr>
              <a:t>out-group attitudes at large</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5890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161585" cy="1006475"/>
          </a:xfrm>
        </p:spPr>
        <p:txBody>
          <a:bodyPr>
            <a:normAutofit/>
          </a:bodyPr>
          <a:lstStyle/>
          <a:p>
            <a:r>
              <a:rPr lang="en-US" sz="2800" b="1" dirty="0" smtClean="0">
                <a:latin typeface="Times New Roman" panose="02020603050405020304" pitchFamily="18" charset="0"/>
                <a:cs typeface="Times New Roman" panose="02020603050405020304" pitchFamily="18" charset="0"/>
              </a:rPr>
              <a:t>New insights I gained by interactions with others </a:t>
            </a:r>
            <a:r>
              <a:rPr lang="en-US" sz="2800" b="1" dirty="0" smtClean="0">
                <a:latin typeface="Times New Roman" panose="02020603050405020304" pitchFamily="18" charset="0"/>
                <a:cs typeface="Times New Roman" panose="02020603050405020304" pitchFamily="18" charset="0"/>
              </a:rPr>
              <a:t>daily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68188" y="2581835"/>
            <a:ext cx="10385612" cy="3595128"/>
          </a:xfrm>
        </p:spPr>
        <p:txBody>
          <a:bodyPr/>
          <a:lstStyle/>
          <a:p>
            <a:pPr>
              <a:buFont typeface="Wingdings" panose="05000000000000000000" pitchFamily="2" charset="2"/>
              <a:buChar char="v"/>
            </a:pPr>
            <a:r>
              <a:rPr lang="en-US" b="1" dirty="0" smtClean="0"/>
              <a:t>Promotion of learning</a:t>
            </a:r>
          </a:p>
          <a:p>
            <a:pPr>
              <a:buFont typeface="Wingdings" panose="05000000000000000000" pitchFamily="2" charset="2"/>
              <a:buChar char="ü"/>
            </a:pPr>
            <a:r>
              <a:rPr lang="en-US" dirty="0"/>
              <a:t>Interacting with people from diverse cultures helps one learn about the culture and teach them about your own culture </a:t>
            </a:r>
            <a:endParaRPr lang="en-US" dirty="0" smtClean="0"/>
          </a:p>
          <a:p>
            <a:pPr>
              <a:buFont typeface="Wingdings" panose="05000000000000000000" pitchFamily="2" charset="2"/>
              <a:buChar char="ü"/>
            </a:pPr>
            <a:r>
              <a:rPr lang="en-US" dirty="0"/>
              <a:t>Embracing a physical meeting with people helps one to hear their different stories first </a:t>
            </a:r>
            <a:r>
              <a:rPr lang="en-US" dirty="0" smtClean="0"/>
              <a:t>hand</a:t>
            </a:r>
          </a:p>
          <a:p>
            <a:pPr>
              <a:buFont typeface="Wingdings" panose="05000000000000000000" pitchFamily="2" charset="2"/>
              <a:buChar char="ü"/>
            </a:pPr>
            <a:r>
              <a:rPr lang="en-US" dirty="0"/>
              <a:t>minority group should be treated like other individuals and avoid generalization</a:t>
            </a:r>
            <a:endParaRPr lang="en-US" dirty="0" smtClean="0"/>
          </a:p>
          <a:p>
            <a:pPr>
              <a:buFont typeface="Wingdings" panose="05000000000000000000" pitchFamily="2" charset="2"/>
              <a:buChar char="ü"/>
            </a:pPr>
            <a:endParaRPr lang="en-US" b="1" dirty="0" smtClean="0"/>
          </a:p>
          <a:p>
            <a:pPr marL="0" indent="0">
              <a:buNone/>
            </a:pPr>
            <a:endParaRPr lang="en-US" dirty="0"/>
          </a:p>
        </p:txBody>
      </p:sp>
    </p:spTree>
    <p:extLst>
      <p:ext uri="{BB962C8B-B14F-4D97-AF65-F5344CB8AC3E}">
        <p14:creationId xmlns:p14="http://schemas.microsoft.com/office/powerpoint/2010/main" val="1255676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23769"/>
          </a:xfrm>
        </p:spPr>
        <p:txBody>
          <a:bodyPr>
            <a:normAutofit fontScale="90000"/>
          </a:bodyPr>
          <a:lstStyle/>
          <a:p>
            <a:pPr algn="ctr"/>
            <a:r>
              <a:rPr lang="en-US" dirty="0" smtClean="0"/>
              <a:t>Conclusion </a:t>
            </a:r>
            <a:endParaRPr lang="en-US" dirty="0"/>
          </a:p>
        </p:txBody>
      </p:sp>
      <p:sp>
        <p:nvSpPr>
          <p:cNvPr id="3" name="Content Placeholder 2"/>
          <p:cNvSpPr>
            <a:spLocks noGrp="1"/>
          </p:cNvSpPr>
          <p:nvPr>
            <p:ph idx="1"/>
          </p:nvPr>
        </p:nvSpPr>
        <p:spPr>
          <a:xfrm>
            <a:off x="838200" y="1380565"/>
            <a:ext cx="10515600" cy="5342964"/>
          </a:xfrm>
        </p:spPr>
        <p:txBody>
          <a:bodyPr>
            <a:normAutofit fontScale="92500" lnSpcReduction="10000"/>
          </a:bodyPr>
          <a:lstStyle/>
          <a:p>
            <a:pPr marL="0" indent="0" algn="ctr">
              <a:buNone/>
            </a:pPr>
            <a:r>
              <a:rPr lang="en-US" dirty="0" smtClean="0"/>
              <a:t>Summary </a:t>
            </a:r>
          </a:p>
          <a:p>
            <a:pPr>
              <a:buFont typeface="Wingdings" panose="05000000000000000000" pitchFamily="2" charset="2"/>
              <a:buChar char="v"/>
            </a:pPr>
            <a:endParaRPr lang="en-US" sz="2400" dirty="0" smtClean="0"/>
          </a:p>
          <a:p>
            <a:pPr>
              <a:buFont typeface="Wingdings" panose="05000000000000000000" pitchFamily="2" charset="2"/>
              <a:buChar char="v"/>
            </a:pPr>
            <a:r>
              <a:rPr lang="en-US" sz="2400" dirty="0" smtClean="0"/>
              <a:t>Prosocial behavior:</a:t>
            </a:r>
            <a:r>
              <a:rPr lang="en-US" sz="2400" b="1" dirty="0" smtClean="0"/>
              <a:t> </a:t>
            </a:r>
            <a:r>
              <a:rPr lang="en-US" sz="2400" dirty="0"/>
              <a:t>I moved door to door to visit the less fortunate people (refugees) and giving them hope for the future and showing them sympathy.</a:t>
            </a:r>
            <a:r>
              <a:rPr lang="en-US" sz="2400" dirty="0" smtClean="0"/>
              <a:t> </a:t>
            </a:r>
          </a:p>
          <a:p>
            <a:pPr>
              <a:buFont typeface="Wingdings" panose="05000000000000000000" pitchFamily="2" charset="2"/>
              <a:buChar char="v"/>
            </a:pPr>
            <a:r>
              <a:rPr lang="en-US" sz="2400" dirty="0" smtClean="0"/>
              <a:t>Work </a:t>
            </a:r>
            <a:r>
              <a:rPr lang="en-US" sz="2400" dirty="0"/>
              <a:t>reviews on human behavior and social settings clarifying that some behaviors will change as one grows from childhood to adulthood</a:t>
            </a:r>
            <a:r>
              <a:rPr lang="en-US" sz="2400" dirty="0" smtClean="0"/>
              <a:t>.</a:t>
            </a:r>
          </a:p>
          <a:p>
            <a:pPr>
              <a:buFont typeface="Wingdings" panose="05000000000000000000" pitchFamily="2" charset="2"/>
              <a:buChar char="v"/>
            </a:pPr>
            <a:r>
              <a:rPr lang="en-US" sz="2400" dirty="0" smtClean="0"/>
              <a:t>Specific </a:t>
            </a:r>
            <a:r>
              <a:rPr lang="en-US" sz="2400" dirty="0"/>
              <a:t>traits of one's personality and temperament may be encountered to be more consistent where they are acceptable or unacceptable.</a:t>
            </a:r>
            <a:endParaRPr lang="en-US" sz="2400" b="1" dirty="0" smtClean="0"/>
          </a:p>
          <a:p>
            <a:pPr>
              <a:buFont typeface="Wingdings" panose="05000000000000000000" pitchFamily="2" charset="2"/>
              <a:buChar char="v"/>
            </a:pPr>
            <a:r>
              <a:rPr lang="en-US" sz="2400" dirty="0" smtClean="0"/>
              <a:t>Identified concepts: social </a:t>
            </a:r>
            <a:r>
              <a:rPr lang="en-US" sz="2400" dirty="0"/>
              <a:t>norms, attitude, and </a:t>
            </a:r>
            <a:r>
              <a:rPr lang="en-US" sz="2400" dirty="0" smtClean="0"/>
              <a:t>creativity</a:t>
            </a:r>
          </a:p>
          <a:p>
            <a:pPr>
              <a:buFont typeface="Wingdings" panose="05000000000000000000" pitchFamily="2" charset="2"/>
              <a:buChar char="v"/>
            </a:pPr>
            <a:r>
              <a:rPr lang="en-US" sz="2400" dirty="0" smtClean="0"/>
              <a:t>New </a:t>
            </a:r>
            <a:r>
              <a:rPr lang="en-US" sz="2400" dirty="0"/>
              <a:t>insights identified while interacting with others include the promotion of learning and understanding the geography and economic practices of diverse cultures</a:t>
            </a:r>
            <a:endParaRPr lang="en-US" sz="2400" b="1" dirty="0"/>
          </a:p>
        </p:txBody>
      </p:sp>
    </p:spTree>
    <p:extLst>
      <p:ext uri="{BB962C8B-B14F-4D97-AF65-F5344CB8AC3E}">
        <p14:creationId xmlns:p14="http://schemas.microsoft.com/office/powerpoint/2010/main" val="2869995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US" sz="2200" dirty="0" err="1"/>
              <a:t>Akintunde</a:t>
            </a:r>
            <a:r>
              <a:rPr lang="en-US" sz="2200" dirty="0"/>
              <a:t>, E. A. (2017). Theories and concepts for human behavior in environmental preservation.</a:t>
            </a:r>
          </a:p>
          <a:p>
            <a:pPr>
              <a:buFont typeface="Wingdings" panose="05000000000000000000" pitchFamily="2" charset="2"/>
              <a:buChar char="v"/>
            </a:pPr>
            <a:r>
              <a:rPr lang="en-US" sz="2200" dirty="0"/>
              <a:t>Glen, C., Taylor, L. K., &amp; </a:t>
            </a:r>
            <a:r>
              <a:rPr lang="en-US" sz="2200" dirty="0" err="1"/>
              <a:t>Dautel</a:t>
            </a:r>
            <a:r>
              <a:rPr lang="en-US" sz="2200" dirty="0"/>
              <a:t>, J. B. (2020). Promoting Prosocial Behavior Toward Refugees: Exploring the Empathy-Attitude-Action Model in Middle Childhood. In </a:t>
            </a:r>
            <a:r>
              <a:rPr lang="en-US" sz="2200" i="1" dirty="0"/>
              <a:t>Children and Peace</a:t>
            </a:r>
            <a:r>
              <a:rPr lang="en-US" sz="2200" dirty="0"/>
              <a:t> (pp. 71-87). Springer, Cham.</a:t>
            </a:r>
          </a:p>
          <a:p>
            <a:pPr>
              <a:buFont typeface="Wingdings" panose="05000000000000000000" pitchFamily="2" charset="2"/>
              <a:buChar char="v"/>
            </a:pPr>
            <a:r>
              <a:rPr lang="en-US" sz="2200" dirty="0" err="1"/>
              <a:t>Mausbach</a:t>
            </a:r>
            <a:r>
              <a:rPr lang="en-US" sz="2200" dirty="0"/>
              <a:t>, A. T., &amp; Morrison, K. (2016). Development of a Safe Culture that Promotes Learning. In</a:t>
            </a:r>
            <a:r>
              <a:rPr lang="en-US" sz="2200" i="1" dirty="0"/>
              <a:t>-School Leadership through the Seasons</a:t>
            </a:r>
            <a:r>
              <a:rPr lang="en-US" sz="2200" dirty="0"/>
              <a:t> (pp. 41-56). Routledge.</a:t>
            </a:r>
          </a:p>
          <a:p>
            <a:pPr>
              <a:buFont typeface="Wingdings" panose="05000000000000000000" pitchFamily="2" charset="2"/>
              <a:buChar char="v"/>
            </a:pPr>
            <a:r>
              <a:rPr lang="en-US" sz="2200" dirty="0" err="1"/>
              <a:t>Nyborg</a:t>
            </a:r>
            <a:r>
              <a:rPr lang="en-US" sz="2200" dirty="0"/>
              <a:t>, K. (2018). Social norms and the environment. </a:t>
            </a:r>
            <a:r>
              <a:rPr lang="en-US" sz="2200" i="1" dirty="0"/>
              <a:t>Annual Review of Resource Economics</a:t>
            </a:r>
            <a:r>
              <a:rPr lang="en-US" sz="2200" dirty="0"/>
              <a:t>.</a:t>
            </a:r>
          </a:p>
          <a:p>
            <a:pPr>
              <a:buFont typeface="Wingdings" panose="05000000000000000000" pitchFamily="2" charset="2"/>
              <a:buChar char="v"/>
            </a:pPr>
            <a:r>
              <a:rPr lang="en-US" sz="2200" dirty="0"/>
              <a:t>Yang, H., &amp; Yang, S. (2016). Sympathy fuels creativity: The beneficial effects of sympathy on originality. </a:t>
            </a:r>
            <a:r>
              <a:rPr lang="en-US" sz="2200" i="1" dirty="0"/>
              <a:t>Thinking Skills and Creativity</a:t>
            </a:r>
            <a:r>
              <a:rPr lang="en-US" sz="2200" dirty="0"/>
              <a:t>, </a:t>
            </a:r>
            <a:r>
              <a:rPr lang="en-US" sz="2200" i="1" dirty="0"/>
              <a:t>21</a:t>
            </a:r>
            <a:r>
              <a:rPr lang="en-US" sz="2200" dirty="0"/>
              <a:t>, 132-143.</a:t>
            </a:r>
          </a:p>
          <a:p>
            <a:pPr marL="0" indent="0">
              <a:buNone/>
            </a:pPr>
            <a:endParaRPr lang="en-US" dirty="0"/>
          </a:p>
        </p:txBody>
      </p:sp>
    </p:spTree>
    <p:extLst>
      <p:ext uri="{BB962C8B-B14F-4D97-AF65-F5344CB8AC3E}">
        <p14:creationId xmlns:p14="http://schemas.microsoft.com/office/powerpoint/2010/main" val="16407256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280</TotalTime>
  <Words>1423</Words>
  <Application>Microsoft Office PowerPoint</Application>
  <PresentationFormat>Widescreen</PresentationFormat>
  <Paragraphs>67</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Century Gothic</vt:lpstr>
      <vt:lpstr>Times New Roman</vt:lpstr>
      <vt:lpstr>Wingdings</vt:lpstr>
      <vt:lpstr>Wingdings 3</vt:lpstr>
      <vt:lpstr>Ion</vt:lpstr>
      <vt:lpstr>PROSOCIAL BEHAVIORS</vt:lpstr>
      <vt:lpstr> Prosocial Behaviours I Engaged in. </vt:lpstr>
      <vt:lpstr>The Assessment on change of moods, attitudes, and concepts associated .</vt:lpstr>
      <vt:lpstr>Connecting experiences learned from prosocial behavior to concepts of social norms, creativity, and attitude concepts.  </vt:lpstr>
      <vt:lpstr>Connecting experiences learned from prosocial behavior to concepts of social norms, creativity, and attitude.  </vt:lpstr>
      <vt:lpstr>Connecting experiences learned from prosocial behavior to concepts of social norms, creativity, and attitude.</vt:lpstr>
      <vt:lpstr>New insights I gained by interactions with others daily</vt:lpstr>
      <vt:lpstr>Conclusion </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PROSOCIAL BEHAVIORS</dc:title>
  <dc:creator>ken gatu</dc:creator>
  <cp:lastModifiedBy>sheilahchemtai98@gmail.com</cp:lastModifiedBy>
  <cp:revision>31</cp:revision>
  <dcterms:created xsi:type="dcterms:W3CDTF">2020-05-23T09:26:06Z</dcterms:created>
  <dcterms:modified xsi:type="dcterms:W3CDTF">2020-05-23T14:28:56Z</dcterms:modified>
</cp:coreProperties>
</file>